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72" r:id="rId4"/>
    <p:sldId id="260" r:id="rId5"/>
    <p:sldId id="264" r:id="rId6"/>
    <p:sldId id="258" r:id="rId7"/>
    <p:sldId id="262" r:id="rId8"/>
    <p:sldId id="263" r:id="rId9"/>
    <p:sldId id="265" r:id="rId10"/>
    <p:sldId id="267" r:id="rId11"/>
    <p:sldId id="269" r:id="rId12"/>
    <p:sldId id="276" r:id="rId13"/>
    <p:sldId id="277" r:id="rId14"/>
    <p:sldId id="266" r:id="rId15"/>
    <p:sldId id="273" r:id="rId16"/>
    <p:sldId id="274" r:id="rId17"/>
    <p:sldId id="270" r:id="rId18"/>
    <p:sldId id="326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9E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FA6491-1D43-3A43-9B67-C12276C28D30}" v="108" dt="2025-10-21T17:22:06.2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54"/>
    <p:restoredTop sz="94634"/>
  </p:normalViewPr>
  <p:slideViewPr>
    <p:cSldViewPr snapToGrid="0">
      <p:cViewPr>
        <p:scale>
          <a:sx n="98" d="100"/>
          <a:sy n="98" d="100"/>
        </p:scale>
        <p:origin x="129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D26DFF-07C7-D241-AC5A-66F274405D29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43FB93-AEA2-764C-B96D-180454A1016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362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RDKit guide: https://</a:t>
            </a:r>
            <a:r>
              <a:rPr lang="en-GB" dirty="0" err="1"/>
              <a:t>www.rdkit.org</a:t>
            </a:r>
            <a:r>
              <a:rPr lang="en-GB" dirty="0"/>
              <a:t>/docs/</a:t>
            </a:r>
            <a:r>
              <a:rPr lang="en-GB" dirty="0" err="1"/>
              <a:t>GettingStartedInPython.html</a:t>
            </a:r>
            <a:endParaRPr lang="en-GB" dirty="0"/>
          </a:p>
          <a:p>
            <a:r>
              <a:rPr lang="en-GB" dirty="0"/>
              <a:t>Conda install guide: </a:t>
            </a:r>
            <a:r>
              <a:rPr lang="en-GB" sz="1200" dirty="0"/>
              <a:t>https://</a:t>
            </a:r>
            <a:r>
              <a:rPr lang="en-GB" sz="1200" dirty="0" err="1"/>
              <a:t>docs.conda.io</a:t>
            </a:r>
            <a:r>
              <a:rPr lang="en-GB" sz="1200" dirty="0"/>
              <a:t>/projects/</a:t>
            </a:r>
            <a:r>
              <a:rPr lang="en-GB" sz="1200" dirty="0" err="1"/>
              <a:t>conda</a:t>
            </a:r>
            <a:r>
              <a:rPr lang="en-GB" sz="1200" dirty="0"/>
              <a:t>/</a:t>
            </a:r>
            <a:r>
              <a:rPr lang="en-GB" sz="1200" dirty="0" err="1"/>
              <a:t>en</a:t>
            </a:r>
            <a:r>
              <a:rPr lang="en-GB" sz="1200" dirty="0"/>
              <a:t>/latest/user-guide/install/</a:t>
            </a:r>
            <a:r>
              <a:rPr lang="en-GB" sz="1200" dirty="0" err="1"/>
              <a:t>index.html</a:t>
            </a:r>
            <a:endParaRPr lang="en-GB" sz="1200" dirty="0"/>
          </a:p>
          <a:p>
            <a:r>
              <a:rPr lang="en-GB" sz="1200" dirty="0" err="1"/>
              <a:t>Jupyter</a:t>
            </a:r>
            <a:r>
              <a:rPr lang="en-GB" sz="1200" dirty="0"/>
              <a:t> notebooks guide: https://</a:t>
            </a:r>
            <a:r>
              <a:rPr lang="en-GB" sz="1200" dirty="0" err="1"/>
              <a:t>jupyter-notebook.readthedocs.io</a:t>
            </a:r>
            <a:r>
              <a:rPr lang="en-GB" sz="1200" dirty="0"/>
              <a:t>/</a:t>
            </a:r>
            <a:r>
              <a:rPr lang="en-GB" sz="1200" dirty="0" err="1"/>
              <a:t>en</a:t>
            </a:r>
            <a:r>
              <a:rPr lang="en-GB" sz="1200" dirty="0"/>
              <a:t>/latest/?badge=latest</a:t>
            </a:r>
          </a:p>
          <a:p>
            <a:r>
              <a:rPr lang="en-GB" sz="1200" dirty="0" err="1"/>
              <a:t>Github</a:t>
            </a:r>
            <a:r>
              <a:rPr lang="en-GB" sz="1200" dirty="0"/>
              <a:t>: XXXX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43FB93-AEA2-764C-B96D-180454A1016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5590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43FB93-AEA2-764C-B96D-180454A1016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2352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Rdkit descriptors: https://</a:t>
            </a:r>
            <a:r>
              <a:rPr lang="en-GB" dirty="0" err="1"/>
              <a:t>www.rdkit.org</a:t>
            </a:r>
            <a:r>
              <a:rPr lang="en-GB" dirty="0"/>
              <a:t>/docs/</a:t>
            </a:r>
            <a:r>
              <a:rPr lang="en-GB" dirty="0" err="1"/>
              <a:t>GettingStartedInPython.html#list-of-available-descriptors</a:t>
            </a:r>
            <a:endParaRPr lang="en-GB" dirty="0"/>
          </a:p>
          <a:p>
            <a:r>
              <a:rPr lang="en-GB" dirty="0"/>
              <a:t>Mordred descriptors: https://</a:t>
            </a:r>
            <a:r>
              <a:rPr lang="en-GB" dirty="0" err="1"/>
              <a:t>mordred-descriptor.github.io</a:t>
            </a:r>
            <a:r>
              <a:rPr lang="en-GB" dirty="0"/>
              <a:t>/documentation/master/</a:t>
            </a:r>
            <a:r>
              <a:rPr lang="en-GB" dirty="0" err="1"/>
              <a:t>introduction.html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43FB93-AEA2-764C-B96D-180454A10164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11548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Gaussian16 can be downloaded from software hub: https://</a:t>
            </a:r>
            <a:r>
              <a:rPr lang="en-GB" dirty="0" err="1"/>
              <a:t>softwarehub.imperial.ac.uk</a:t>
            </a:r>
            <a:r>
              <a:rPr lang="en-GB" dirty="0"/>
              <a:t>/login</a:t>
            </a:r>
          </a:p>
          <a:p>
            <a:r>
              <a:rPr lang="en-GB" dirty="0"/>
              <a:t>Non-terminal HPC Gaussian submission https://</a:t>
            </a:r>
            <a:r>
              <a:rPr lang="en-GB" dirty="0" err="1"/>
              <a:t>openondemand.rcs.ic.ac.uk</a:t>
            </a:r>
            <a:r>
              <a:rPr lang="en-GB" dirty="0"/>
              <a:t>/pun/sys/dashboard </a:t>
            </a:r>
          </a:p>
          <a:p>
            <a:r>
              <a:rPr lang="en-GB" dirty="0"/>
              <a:t>Access via Jobs </a:t>
            </a:r>
            <a:r>
              <a:rPr lang="en-GB" dirty="0">
                <a:sym typeface="Wingdings" pitchFamily="2" charset="2"/>
              </a:rPr>
              <a:t> CHAMP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43FB93-AEA2-764C-B96D-180454A10164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66525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Open Babel can be downloaded from software hub: https://</a:t>
            </a:r>
            <a:r>
              <a:rPr lang="en-GB" dirty="0" err="1"/>
              <a:t>softwarehub.imperial.ac.uk</a:t>
            </a:r>
            <a:r>
              <a:rPr lang="en-GB" dirty="0"/>
              <a:t>/login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43FB93-AEA2-764C-B96D-180454A10164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44538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Non-terminal HPC Gaussian submission https://</a:t>
            </a:r>
            <a:r>
              <a:rPr lang="en-GB" dirty="0" err="1"/>
              <a:t>openondemand.rcs.ic.ac.uk</a:t>
            </a:r>
            <a:r>
              <a:rPr lang="en-GB" dirty="0"/>
              <a:t>/pun/sys/dashboard </a:t>
            </a:r>
          </a:p>
          <a:p>
            <a:r>
              <a:rPr lang="en-GB" dirty="0"/>
              <a:t>Access via Jobs </a:t>
            </a:r>
            <a:r>
              <a:rPr lang="en-GB" dirty="0">
                <a:sym typeface="Wingdings" pitchFamily="2" charset="2"/>
              </a:rPr>
              <a:t> CHAMP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43FB93-AEA2-764C-B96D-180454A10164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15993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43FB93-AEA2-764C-B96D-180454A10164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36912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xTB guide: https://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xtb-docs.readthedocs.io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/latest/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setup.html</a:t>
            </a: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3DF35-4829-CE4D-BB56-9909FC25299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5669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97F2F-2471-020A-ECBD-C63A07E9CC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D75E36-23ED-D79D-4194-01D94EFA99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71545F-C72B-58EE-C3C8-253835711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A2CE-677F-7B41-A31B-F959676E0A9D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9DC92-F569-55A7-090F-1CEDD0969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E32C8-6F46-55C3-53F5-051F83815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5EF3-0A4D-4545-A77E-B467A443BE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530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01BBA-8DD9-3EA9-90A6-DD29334AF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E64330-8E0C-121A-9776-7D0BB18D3C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76E0B-505E-6DFA-EF1F-98D59B33F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A2CE-677F-7B41-A31B-F959676E0A9D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6566A-08AF-4682-E46E-10D26980B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F088E2-C423-D3B4-47A5-25C6B258E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5EF3-0A4D-4545-A77E-B467A443BE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9191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7CBAA0-7789-5D08-69AF-52FA2464D9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11E3E4-2C52-54EE-C1F4-C79830EA61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D759-1370-236B-4FB6-31A6EDF9E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A2CE-677F-7B41-A31B-F959676E0A9D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5B903-5247-1E76-D083-FDB394D4C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2C4A74-86E8-514A-F985-97657CA51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5EF3-0A4D-4545-A77E-B467A443BE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7505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BD9B8-DCC6-42B4-4B3D-9545C3EC5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B8DC8-8CC3-F0AA-5C3A-677AEF3B19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68152-365B-AE8E-EDCF-454CDEC91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A2CE-677F-7B41-A31B-F959676E0A9D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6D2A27-DDD6-AD83-1D67-ABAFB3A99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97927-C751-354F-04D2-7E7CE0452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5EF3-0A4D-4545-A77E-B467A443BE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0868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0E74A-E416-E03F-6B0B-034B5E9AA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4FD5D4-33C4-75C8-E22E-0EA0D3BDC6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677AE-FC29-A0BE-DEF3-54FC5EF08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A2CE-677F-7B41-A31B-F959676E0A9D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C67FA1-AAEF-196B-04B5-4BEA9CFE2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966FD7-2F97-1CD1-B2ED-9B807DB7C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5EF3-0A4D-4545-A77E-B467A443BE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5242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091C8-C74F-C8C7-5F2C-B2C97BFEB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677CA-8FCA-7DA3-6B65-C32282F51A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F195EF-69EF-163E-EDE3-48E8DB799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8BF92-85E9-CBD0-1AD9-5C5E38EF1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A2CE-677F-7B41-A31B-F959676E0A9D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3B4A00-1DF6-FD5C-65CC-106FF056A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3A4FF3-9027-3F89-0293-FD5D4321C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5EF3-0A4D-4545-A77E-B467A443BE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7029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53209-B0D2-6D2D-0AFE-7288D5B44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247B6D-46CD-35E5-E9D7-B0F6F05AD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9B5547-F871-3D09-CC93-3F72BFD02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AA9051-7CD9-7FA8-812E-3EAA007CE2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C6B81A-2C43-090F-5F5F-3225A4ACEC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9A225A-0D2A-50A4-C26C-EC3BFB994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A2CE-677F-7B41-A31B-F959676E0A9D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4FB16E-3FD1-778A-A173-C07A691B5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305D53-3693-E8C8-D7B2-A11AFF484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5EF3-0A4D-4545-A77E-B467A443BE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9248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E5D42-1F94-E71C-7523-1752751D4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B3A325-19C1-56C9-A546-4322B5D4C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A2CE-677F-7B41-A31B-F959676E0A9D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4F3BEC-BF8F-FBB7-9C70-447E21D94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A5D8F9-9566-A826-55CB-178C3A82C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5EF3-0A4D-4545-A77E-B467A443BE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16525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2BA180-B9D7-6ABF-15D1-8A61E46A7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A2CE-677F-7B41-A31B-F959676E0A9D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F7F3A1-338A-153F-044F-C92C9FAA7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E8B38D-3B3A-E23D-B6EE-4FFAB05EA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5EF3-0A4D-4545-A77E-B467A443BE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6905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97DAD-DB4E-DACC-A68B-DAB1DE0B6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FADE1-40B2-162A-00D8-8E6DA4242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47BAD1-C988-CC70-1CC8-8176608A3B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834DEC-A488-E183-8A76-5A04EBEA6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A2CE-677F-7B41-A31B-F959676E0A9D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95B653-B5D8-2C68-10B8-EA5FED6E9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73BF58-8F24-F3E7-E8BE-86E6BFF5D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5EF3-0A4D-4545-A77E-B467A443BE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3258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7D49A-2012-DB4B-152B-944AE178A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3A7404-36D4-9DCF-9DCF-C18EF1292D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88E746-ABBF-163C-525D-8CD5547222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D7DF03-CBCD-D34B-B40C-B360B613D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A2CE-677F-7B41-A31B-F959676E0A9D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1F0B79-332C-887C-DE3D-D95A38786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CFC49B-F483-D2BE-D0B2-6D7D926D1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5EF3-0A4D-4545-A77E-B467A443BE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939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074E95-8EE8-E870-0DB2-9D11033C2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96C8CA-CBD8-AD2B-8911-460D59FD66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D05E4-36F5-071F-4C17-6519262AD8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66A2CE-677F-7B41-A31B-F959676E0A9D}" type="datetimeFigureOut">
              <a:rPr lang="en-GB" smtClean="0"/>
              <a:t>17/10/2025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3A949-9E6D-C932-CCF6-0C395DD22D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3A2453-933A-A537-5366-D0A111A74E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1C5EF3-0A4D-4545-A77E-B467A443BE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1214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2.emf"/><Relationship Id="rId4" Type="http://schemas.openxmlformats.org/officeDocument/2006/relationships/image" Target="../media/image14.png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ilarResearchGroup/batch_qsub_gaussian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ondemand.rcs.ic.ac.uk/pun/sys/dashboard" TargetMode="Externa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hyperlink" Target="https://xtb-docs.readthedocs.io/en/latest/setup.html" TargetMode="External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microsoft.com/office/2007/relationships/hdphoto" Target="../media/hdphoto1.wdp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(https:/docs.conda.io/projects/conda/en/latest/user-guide/install/index.html)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jupyter-notebook.readthedocs.io/en/latest/?badge=latest" TargetMode="External"/><Relationship Id="rId4" Type="http://schemas.openxmlformats.org/officeDocument/2006/relationships/hyperlink" Target="https://www.rdkit.org/docs/GettingStartedInPython.htm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58884-B03D-8A2C-08B7-1E72A40938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Introduction to Computational Chemistry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8A0C0E-BB51-1D44-9BBD-5B87AB818E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Dr Molly Bartlett</a:t>
            </a:r>
          </a:p>
        </p:txBody>
      </p:sp>
    </p:spTree>
    <p:extLst>
      <p:ext uri="{BB962C8B-B14F-4D97-AF65-F5344CB8AC3E}">
        <p14:creationId xmlns:p14="http://schemas.microsoft.com/office/powerpoint/2010/main" val="22338720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D476C-6668-F727-841B-764ABEDF8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Calculating properties and descriptors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AA1119-CC69-BEEA-E3F5-273BC92A89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839" y="2482304"/>
            <a:ext cx="6362700" cy="1905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2080C9-6EDD-59D5-FE42-6C1D517E93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0539" y="2482304"/>
            <a:ext cx="2768600" cy="1879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51ED0C-F394-4AD9-5AED-0DDC814F0F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99139" y="2788889"/>
            <a:ext cx="1898221" cy="10450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DE1BFC-B9CF-DA42-9DBE-C6EFE9E3637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b="77412"/>
          <a:stretch>
            <a:fillRect/>
          </a:stretch>
        </p:blipFill>
        <p:spPr>
          <a:xfrm>
            <a:off x="667839" y="5644150"/>
            <a:ext cx="7543800" cy="2725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4910CB-5079-5A3A-014E-E77883758F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3280" y="5161550"/>
            <a:ext cx="7188200" cy="482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542F61-5433-7E1F-7DC0-4F9B956DB95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3280" y="6172971"/>
            <a:ext cx="3479800" cy="330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C86F998-2250-A161-E376-6216B545D28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3280" y="5916673"/>
            <a:ext cx="3784600" cy="279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C03D2F8-A10D-644A-972D-00C9056E090F}"/>
              </a:ext>
            </a:extLst>
          </p:cNvPr>
          <p:cNvSpPr txBox="1"/>
          <p:nvPr/>
        </p:nvSpPr>
        <p:spPr>
          <a:xfrm>
            <a:off x="743280" y="4618202"/>
            <a:ext cx="1111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Descriptors can be used to represent molecules to machine learning models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4730BD-E6BF-131B-69B5-3A123030E2BA}"/>
              </a:ext>
            </a:extLst>
          </p:cNvPr>
          <p:cNvSpPr txBox="1"/>
          <p:nvPr/>
        </p:nvSpPr>
        <p:spPr>
          <a:xfrm>
            <a:off x="667839" y="1430179"/>
            <a:ext cx="1051559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Rdkit can be used to calculate properties (</a:t>
            </a:r>
            <a:r>
              <a:rPr lang="en-GB" sz="2400" dirty="0" err="1"/>
              <a:t>e.g</a:t>
            </a:r>
            <a:r>
              <a:rPr lang="en-GB" sz="2400" dirty="0"/>
              <a:t> MW, total polar surface area) and molecular descriptors (</a:t>
            </a:r>
            <a:r>
              <a:rPr lang="en-GB" sz="2400" dirty="0" err="1"/>
              <a:t>mordred</a:t>
            </a:r>
            <a:r>
              <a:rPr lang="en-GB" sz="2400" dirty="0"/>
              <a:t>, fingerprints, graphs)</a:t>
            </a:r>
          </a:p>
          <a:p>
            <a:endParaRPr lang="en-GB" sz="2400" dirty="0"/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629177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B648D-169F-C92B-29E6-3FBA8F17C3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Modelling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8D50C9-F9D9-26F9-B902-60F24E9D01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8307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C16A4-156F-C0E7-B3C1-FB2C82700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Density Functional Theory (DFT)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80767A4-1EA2-6CCB-056E-DBAE173E74A3}"/>
              </a:ext>
            </a:extLst>
          </p:cNvPr>
          <p:cNvGrpSpPr/>
          <p:nvPr/>
        </p:nvGrpSpPr>
        <p:grpSpPr>
          <a:xfrm>
            <a:off x="864326" y="2331078"/>
            <a:ext cx="11005728" cy="3974097"/>
            <a:chOff x="973649" y="2446198"/>
            <a:chExt cx="11005728" cy="397409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1990504-DDE2-02B2-6D7D-86168AB43A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58339" y="2446198"/>
              <a:ext cx="8521038" cy="397409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2DCD8E-BAD3-8EB4-6591-15F95FCA7D4E}"/>
                </a:ext>
              </a:extLst>
            </p:cNvPr>
            <p:cNvSpPr txBox="1"/>
            <p:nvPr/>
          </p:nvSpPr>
          <p:spPr>
            <a:xfrm>
              <a:off x="973649" y="3373307"/>
              <a:ext cx="3418742" cy="304698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GB" sz="2400" dirty="0"/>
                <a:t>Inputs define keywords argument:</a:t>
              </a:r>
            </a:p>
            <a:p>
              <a:r>
                <a:rPr lang="en-GB" sz="2400" b="1" dirty="0"/>
                <a:t>Job type: </a:t>
              </a:r>
              <a:r>
                <a:rPr lang="en-GB" sz="2400" dirty="0"/>
                <a:t>Geometry optimisation, energy </a:t>
              </a:r>
            </a:p>
            <a:p>
              <a:r>
                <a:rPr lang="en-GB" sz="2400" b="1" dirty="0"/>
                <a:t>Method: </a:t>
              </a:r>
              <a:r>
                <a:rPr lang="en-GB" sz="2400" dirty="0"/>
                <a:t>DFT, semi-empirical</a:t>
              </a:r>
            </a:p>
            <a:p>
              <a:r>
                <a:rPr lang="en-GB" sz="2400" b="1" dirty="0"/>
                <a:t>Functional: </a:t>
              </a:r>
              <a:r>
                <a:rPr lang="en-GB" sz="2400" dirty="0"/>
                <a:t>B3LYP</a:t>
              </a:r>
            </a:p>
            <a:p>
              <a:r>
                <a:rPr lang="en-GB" sz="2400" b="1" dirty="0"/>
                <a:t>Basis set: </a:t>
              </a:r>
              <a:r>
                <a:rPr lang="en-GB" sz="2400" dirty="0"/>
                <a:t>6-31G(d)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CF240BC-3614-B23B-A5B6-AC6F06DE565F}"/>
                </a:ext>
              </a:extLst>
            </p:cNvPr>
            <p:cNvSpPr/>
            <p:nvPr/>
          </p:nvSpPr>
          <p:spPr>
            <a:xfrm>
              <a:off x="7847660" y="2989458"/>
              <a:ext cx="1766956" cy="15460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0B5E125-4C78-00AF-749C-9DE8681229C4}"/>
              </a:ext>
            </a:extLst>
          </p:cNvPr>
          <p:cNvSpPr txBox="1"/>
          <p:nvPr/>
        </p:nvSpPr>
        <p:spPr>
          <a:xfrm>
            <a:off x="838200" y="1367522"/>
            <a:ext cx="107329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DFT is a quantum mechanical method for calculating molecular properties such as ground state geometry, energy and electron structure</a:t>
            </a:r>
          </a:p>
        </p:txBody>
      </p:sp>
    </p:spTree>
    <p:extLst>
      <p:ext uri="{BB962C8B-B14F-4D97-AF65-F5344CB8AC3E}">
        <p14:creationId xmlns:p14="http://schemas.microsoft.com/office/powerpoint/2010/main" val="421387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41751-56D8-E9CD-0F92-4AFBFDE0B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 Babel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87C1C5-2C78-575D-1981-50B2B64219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255" y="2043588"/>
            <a:ext cx="2936968" cy="4351338"/>
          </a:xfrm>
        </p:spPr>
        <p:txBody>
          <a:bodyPr>
            <a:normAutofit/>
          </a:bodyPr>
          <a:lstStyle/>
          <a:p>
            <a:r>
              <a:rPr lang="en-GB" sz="2400" dirty="0"/>
              <a:t>Simple file conversion software</a:t>
            </a:r>
          </a:p>
          <a:p>
            <a:r>
              <a:rPr lang="en-GB" sz="2400" dirty="0"/>
              <a:t>Can convert a .</a:t>
            </a:r>
            <a:r>
              <a:rPr lang="en-GB" sz="2400" dirty="0" err="1"/>
              <a:t>xyz</a:t>
            </a:r>
            <a:r>
              <a:rPr lang="en-GB" sz="2400" dirty="0"/>
              <a:t> file to a blank gaussian input file (.</a:t>
            </a:r>
            <a:r>
              <a:rPr lang="en-GB" sz="2400" dirty="0" err="1"/>
              <a:t>gjf</a:t>
            </a:r>
            <a:r>
              <a:rPr lang="en-GB" sz="2400" dirty="0"/>
              <a:t>) to set up the calculation using </a:t>
            </a:r>
            <a:r>
              <a:rPr lang="en-GB" sz="2400" dirty="0" err="1"/>
              <a:t>GaussView</a:t>
            </a:r>
            <a:endParaRPr lang="en-GB" sz="2400" dirty="0"/>
          </a:p>
          <a:p>
            <a:endParaRPr lang="en-GB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4A378E-674C-C9CD-FAD0-67D5FDA4B7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7345" y="1908335"/>
            <a:ext cx="7772400" cy="44147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3BCC4E-5A84-6D93-B9A9-B23C34BD22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6383" y="52571"/>
            <a:ext cx="4569823" cy="1739208"/>
          </a:xfrm>
          <a:prstGeom prst="rect">
            <a:avLst/>
          </a:prstGeom>
        </p:spPr>
      </p:pic>
      <p:sp>
        <p:nvSpPr>
          <p:cNvPr id="8" name="Bent Arrow 7">
            <a:extLst>
              <a:ext uri="{FF2B5EF4-FFF2-40B4-BE49-F238E27FC236}">
                <a16:creationId xmlns:a16="http://schemas.microsoft.com/office/drawing/2014/main" id="{056A163D-55E7-0F2B-DF6E-B12D0C333347}"/>
              </a:ext>
            </a:extLst>
          </p:cNvPr>
          <p:cNvSpPr/>
          <p:nvPr/>
        </p:nvSpPr>
        <p:spPr>
          <a:xfrm rot="5400000" flipH="1">
            <a:off x="10497094" y="1502365"/>
            <a:ext cx="740229" cy="1116874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1844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3C326-6136-46BF-6006-F7BA30FF4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Automated gaussian file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E25E2-51B0-20C4-9781-C0B4E1EC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7401"/>
            <a:ext cx="10515600" cy="4351338"/>
          </a:xfrm>
        </p:spPr>
        <p:txBody>
          <a:bodyPr>
            <a:normAutofit/>
          </a:bodyPr>
          <a:lstStyle/>
          <a:p>
            <a:r>
              <a:rPr lang="en-GB" sz="2400" dirty="0"/>
              <a:t>DFT jobs are defined using keywords in a .txt file: </a:t>
            </a:r>
          </a:p>
          <a:p>
            <a:pPr lvl="1"/>
            <a:r>
              <a:rPr lang="en-GB" b="1" dirty="0"/>
              <a:t>Job size: </a:t>
            </a:r>
            <a:r>
              <a:rPr lang="en-GB" dirty="0" err="1"/>
              <a:t>NProcShared</a:t>
            </a:r>
            <a:r>
              <a:rPr lang="en-GB" dirty="0"/>
              <a:t>=32, Mem=10GB (use 32 CPU cores and 10GB memory)</a:t>
            </a:r>
          </a:p>
          <a:p>
            <a:pPr lvl="1"/>
            <a:r>
              <a:rPr lang="en-GB" b="1" dirty="0"/>
              <a:t>Job type: </a:t>
            </a:r>
            <a:r>
              <a:rPr lang="en-GB" dirty="0"/>
              <a:t>geometry optimisation (opt)</a:t>
            </a:r>
          </a:p>
          <a:p>
            <a:pPr lvl="1"/>
            <a:r>
              <a:rPr lang="en-GB" b="1" dirty="0"/>
              <a:t>Functional </a:t>
            </a:r>
            <a:r>
              <a:rPr lang="en-GB" dirty="0"/>
              <a:t>(B3LYP) and </a:t>
            </a:r>
            <a:r>
              <a:rPr lang="en-GB" b="1" dirty="0"/>
              <a:t>basis set </a:t>
            </a:r>
            <a:r>
              <a:rPr lang="en-GB" dirty="0"/>
              <a:t>(6-31G(d))</a:t>
            </a:r>
          </a:p>
          <a:p>
            <a:pPr lvl="1"/>
            <a:r>
              <a:rPr lang="en-GB" dirty="0"/>
              <a:t>Defined </a:t>
            </a:r>
            <a:r>
              <a:rPr lang="en-GB" b="1" dirty="0"/>
              <a:t>molecule source </a:t>
            </a:r>
            <a:r>
              <a:rPr lang="en-GB" dirty="0"/>
              <a:t>(atom coordinates): </a:t>
            </a:r>
            <a:r>
              <a:rPr lang="en-GB" dirty="0" err="1"/>
              <a:t>geom</a:t>
            </a:r>
            <a:r>
              <a:rPr lang="en-GB" dirty="0"/>
              <a:t>=connectivity</a:t>
            </a:r>
          </a:p>
          <a:p>
            <a:endParaRPr lang="en-GB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ED7FED-E911-5FA6-FBBE-17E61EB04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8958" y="4095686"/>
            <a:ext cx="46736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9273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B7025-BE66-50C4-1671-D7C08B552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745992" cy="1325563"/>
          </a:xfrm>
        </p:spPr>
        <p:txBody>
          <a:bodyPr/>
          <a:lstStyle/>
          <a:p>
            <a:r>
              <a:rPr lang="en-GB" dirty="0"/>
              <a:t>Gaussian input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44077-54BF-8012-84AE-8E4F6A7B4E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983" y="2039938"/>
            <a:ext cx="4162425" cy="4351338"/>
          </a:xfrm>
        </p:spPr>
        <p:txBody>
          <a:bodyPr>
            <a:normAutofit/>
          </a:bodyPr>
          <a:lstStyle/>
          <a:p>
            <a:r>
              <a:rPr lang="en-GB" sz="2000" dirty="0"/>
              <a:t>Script extracts text from </a:t>
            </a:r>
            <a:r>
              <a:rPr lang="en-GB" sz="2000" dirty="0" err="1"/>
              <a:t>xyz</a:t>
            </a:r>
            <a:r>
              <a:rPr lang="en-GB" sz="2000" dirty="0"/>
              <a:t> file </a:t>
            </a:r>
          </a:p>
          <a:p>
            <a:r>
              <a:rPr lang="en-GB" sz="2000" dirty="0"/>
              <a:t>Inserts the coordinate string extracted from the </a:t>
            </a:r>
            <a:r>
              <a:rPr lang="en-GB" sz="2000" dirty="0" err="1"/>
              <a:t>xyz</a:t>
            </a:r>
            <a:r>
              <a:rPr lang="en-GB" sz="2000" dirty="0"/>
              <a:t> file (lines)</a:t>
            </a:r>
          </a:p>
          <a:p>
            <a:r>
              <a:rPr lang="en-GB" sz="2000" dirty="0"/>
              <a:t>Define job in </a:t>
            </a:r>
            <a:r>
              <a:rPr lang="en-GB" sz="2000" dirty="0" err="1"/>
              <a:t>dft_opt_keywords.txt</a:t>
            </a:r>
            <a:r>
              <a:rPr lang="en-GB" sz="2000" dirty="0"/>
              <a:t> </a:t>
            </a:r>
          </a:p>
          <a:p>
            <a:r>
              <a:rPr lang="en-GB" sz="2000" dirty="0"/>
              <a:t>Define basis sets in </a:t>
            </a:r>
            <a:r>
              <a:rPr lang="en-GB" sz="2000" dirty="0" err="1"/>
              <a:t>file.write</a:t>
            </a:r>
            <a:endParaRPr lang="en-GB" sz="2000" dirty="0"/>
          </a:p>
          <a:p>
            <a:r>
              <a:rPr lang="en-GB" sz="2000" dirty="0"/>
              <a:t>Text then saved as </a:t>
            </a:r>
            <a:r>
              <a:rPr lang="en-GB" sz="2000" dirty="0" err="1"/>
              <a:t>compound.gjf</a:t>
            </a:r>
            <a:r>
              <a:rPr lang="en-GB" sz="20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271D79-4077-97FE-816E-87614ED2F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1384" y="0"/>
            <a:ext cx="7380616" cy="68580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4AD0953-F81F-E12C-7443-D5AD849E7B39}"/>
              </a:ext>
            </a:extLst>
          </p:cNvPr>
          <p:cNvCxnSpPr/>
          <p:nvPr/>
        </p:nvCxnSpPr>
        <p:spPr>
          <a:xfrm>
            <a:off x="10229850" y="1185863"/>
            <a:ext cx="16287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3AA0C9-8B90-D29D-EE83-6AF8833C5C0F}"/>
              </a:ext>
            </a:extLst>
          </p:cNvPr>
          <p:cNvCxnSpPr>
            <a:cxnSpLocks/>
          </p:cNvCxnSpPr>
          <p:nvPr/>
        </p:nvCxnSpPr>
        <p:spPr>
          <a:xfrm>
            <a:off x="6396037" y="6753225"/>
            <a:ext cx="101917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11496DEB-8C9F-FE9A-12EC-FC4E92B718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611688"/>
            <a:ext cx="3009900" cy="63500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66B138-0F88-C824-9B2E-4410445F1B95}"/>
              </a:ext>
            </a:extLst>
          </p:cNvPr>
          <p:cNvCxnSpPr>
            <a:cxnSpLocks/>
          </p:cNvCxnSpPr>
          <p:nvPr/>
        </p:nvCxnSpPr>
        <p:spPr>
          <a:xfrm>
            <a:off x="966787" y="3429000"/>
            <a:ext cx="66198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7E990C6-DB6C-0E7D-0A7B-EF51371BFDFA}"/>
              </a:ext>
            </a:extLst>
          </p:cNvPr>
          <p:cNvCxnSpPr>
            <a:cxnSpLocks/>
          </p:cNvCxnSpPr>
          <p:nvPr/>
        </p:nvCxnSpPr>
        <p:spPr>
          <a:xfrm>
            <a:off x="966787" y="3838575"/>
            <a:ext cx="66198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46221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5D2E7-7639-6C4A-4C1C-8AD410100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/>
          <a:lstStyle/>
          <a:p>
            <a:r>
              <a:rPr lang="en-GB" dirty="0"/>
              <a:t>Gaussian input generation 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DB1C2-2D98-A198-60C9-6B4863B656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45480" cy="4351338"/>
          </a:xfrm>
        </p:spPr>
        <p:txBody>
          <a:bodyPr>
            <a:normAutofit/>
          </a:bodyPr>
          <a:lstStyle/>
          <a:p>
            <a:r>
              <a:rPr lang="en-GB" sz="2400" dirty="0"/>
              <a:t>This file can now be opened in Gaussian or uploaded to CHAMP, or the HPC for calculations</a:t>
            </a:r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2EF5E79-F6B0-12ED-0AAE-4B25508B5F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714" y="41592"/>
            <a:ext cx="4270873" cy="6774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3925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DB9D7-B69B-099A-00E2-84A900387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Gaussian multi-job submission (HPC)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1B389-8EAB-1FF9-20AE-2485992E12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Wilson Wu’s batch submission HPC script:</a:t>
            </a:r>
            <a:br>
              <a:rPr lang="en-GB" sz="2400" dirty="0"/>
            </a:br>
            <a:r>
              <a:rPr lang="en-GB" sz="2400" dirty="0">
                <a:hlinkClick r:id="rId3"/>
              </a:rPr>
              <a:t>https://github.com/VilarResearchGroup/batch_qsub_gaussian</a:t>
            </a:r>
            <a:endParaRPr lang="en-GB" sz="2400" dirty="0"/>
          </a:p>
          <a:p>
            <a:r>
              <a:rPr lang="en-GB" sz="2400" dirty="0"/>
              <a:t>Upload your </a:t>
            </a:r>
            <a:r>
              <a:rPr lang="en-GB" sz="2400" dirty="0" err="1"/>
              <a:t>gjf</a:t>
            </a:r>
            <a:r>
              <a:rPr lang="en-GB" sz="2400" dirty="0"/>
              <a:t> files to the HPC and run Wilson’s script to submit up to 50 jobs at a time in batch </a:t>
            </a:r>
          </a:p>
          <a:p>
            <a:endParaRPr lang="en-GB" sz="2400" dirty="0"/>
          </a:p>
          <a:p>
            <a:r>
              <a:rPr lang="en-GB" sz="2400" dirty="0"/>
              <a:t>Non-terminal HPC Gaussian submission: </a:t>
            </a:r>
            <a:r>
              <a:rPr lang="en-GB" sz="2400" dirty="0">
                <a:hlinkClick r:id="rId4"/>
              </a:rPr>
              <a:t>https://openondemand.rcs.ic.ac.uk/pun/sys/dashboard</a:t>
            </a:r>
            <a:r>
              <a:rPr lang="en-GB" sz="2400" dirty="0"/>
              <a:t> </a:t>
            </a:r>
          </a:p>
          <a:p>
            <a:pPr lvl="1"/>
            <a:r>
              <a:rPr lang="en-GB" sz="2000" dirty="0"/>
              <a:t>Access via: Jobs </a:t>
            </a:r>
            <a:r>
              <a:rPr lang="en-GB" sz="2000" dirty="0">
                <a:sym typeface="Wingdings" pitchFamily="2" charset="2"/>
              </a:rPr>
              <a:t> CHAMP</a:t>
            </a:r>
          </a:p>
          <a:p>
            <a:pPr lvl="1"/>
            <a:r>
              <a:rPr lang="en-GB" sz="2000" dirty="0">
                <a:sym typeface="Wingdings" pitchFamily="2" charset="2"/>
              </a:rPr>
              <a:t>Upload .</a:t>
            </a:r>
            <a:r>
              <a:rPr lang="en-GB" sz="2000" dirty="0" err="1">
                <a:sym typeface="Wingdings" pitchFamily="2" charset="2"/>
              </a:rPr>
              <a:t>gjf</a:t>
            </a:r>
            <a:r>
              <a:rPr lang="en-GB" sz="2000" dirty="0">
                <a:sym typeface="Wingdings" pitchFamily="2" charset="2"/>
              </a:rPr>
              <a:t> file</a:t>
            </a:r>
            <a:endParaRPr lang="en-GB" sz="20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405817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C1D6F2-E74F-F45C-4A88-43FBC6996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BAF84-BB6C-0A62-F997-E35F0CBA3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xTB</a:t>
            </a:r>
            <a:r>
              <a:rPr lang="en-GB" dirty="0"/>
              <a:t>: semi-empirical </a:t>
            </a:r>
            <a:r>
              <a:rPr lang="en-GB" dirty="0" err="1"/>
              <a:t>eXtended</a:t>
            </a:r>
            <a:r>
              <a:rPr lang="en-GB" dirty="0"/>
              <a:t> Tight Binding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71823-AC47-5D78-E246-5771F7E2E7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0825"/>
            <a:ext cx="11005457" cy="4351338"/>
          </a:xfrm>
        </p:spPr>
        <p:txBody>
          <a:bodyPr>
            <a:normAutofit/>
          </a:bodyPr>
          <a:lstStyle/>
          <a:p>
            <a:r>
              <a:rPr lang="en-GB" sz="2000" dirty="0"/>
              <a:t>Semi-empirical quantum mechanical (SQM) method</a:t>
            </a:r>
          </a:p>
          <a:p>
            <a:r>
              <a:rPr lang="en-GB" sz="2000" dirty="0"/>
              <a:t>SQM: use of theoretical physics </a:t>
            </a:r>
            <a:r>
              <a:rPr lang="en-GB" sz="2400" b="1" dirty="0"/>
              <a:t>+</a:t>
            </a:r>
            <a:r>
              <a:rPr lang="en-GB" sz="2000" dirty="0"/>
              <a:t> parameters defined using probabilities from experimental data</a:t>
            </a:r>
          </a:p>
          <a:p>
            <a:r>
              <a:rPr lang="en-GB" sz="2000" dirty="0"/>
              <a:t>Uses simplified mathematical descriptions (minimal basis sets) for valence electrons </a:t>
            </a:r>
          </a:p>
          <a:p>
            <a:r>
              <a:rPr lang="en-GB" sz="2000" dirty="0"/>
              <a:t>Simplified electron interactions with tight binding approximations on core electrons</a:t>
            </a:r>
          </a:p>
          <a:p>
            <a:r>
              <a:rPr lang="en-GB" sz="2000" dirty="0"/>
              <a:t>Includes corrections to account for electrostatic interactions and exchange correlation effects</a:t>
            </a:r>
          </a:p>
          <a:p>
            <a:r>
              <a:rPr lang="en-GB" sz="2000" dirty="0"/>
              <a:t>As a result, </a:t>
            </a:r>
            <a:r>
              <a:rPr lang="en-GB" sz="2000" dirty="0" err="1"/>
              <a:t>xTB</a:t>
            </a:r>
            <a:r>
              <a:rPr lang="en-GB" sz="2000" dirty="0"/>
              <a:t> provides a balance of speed and accuracy for geometry optimisation and energy calculations</a:t>
            </a:r>
          </a:p>
        </p:txBody>
      </p:sp>
      <p:pic>
        <p:nvPicPr>
          <p:cNvPr id="4" name="Picture 2" descr="GitHub - grimme-lab/xtb: Semiempirical Extended Tight-Binding Program  Package">
            <a:extLst>
              <a:ext uri="{FF2B5EF4-FFF2-40B4-BE49-F238E27FC236}">
                <a16:creationId xmlns:a16="http://schemas.microsoft.com/office/drawing/2014/main" id="{7056EC42-2FB8-04EB-DD57-9117289E6A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9297" y1="47969" x2="39453" y2="70781"/>
                        <a14:foregroundMark x1="39453" y1="70781" x2="39609" y2="71563"/>
                        <a14:foregroundMark x1="28359" y1="48906" x2="32188" y2="51719"/>
                        <a14:foregroundMark x1="32188" y1="51719" x2="36875" y2="49844"/>
                        <a14:foregroundMark x1="36875" y1="49844" x2="36719" y2="57813"/>
                        <a14:foregroundMark x1="36719" y1="57813" x2="36484" y2="58438"/>
                        <a14:foregroundMark x1="28047" y1="48906" x2="27031" y2="57031"/>
                        <a14:foregroundMark x1="27031" y1="57031" x2="33984" y2="47031"/>
                        <a14:foregroundMark x1="33984" y1="47031" x2="30156" y2="54531"/>
                        <a14:foregroundMark x1="30156" y1="54531" x2="35469" y2="47188"/>
                        <a14:foregroundMark x1="35469" y1="47188" x2="25156" y2="67344"/>
                        <a14:foregroundMark x1="25156" y1="67344" x2="31172" y2="58438"/>
                        <a14:foregroundMark x1="31172" y1="58438" x2="27656" y2="69688"/>
                        <a14:foregroundMark x1="27656" y1="69688" x2="35547" y2="54375"/>
                        <a14:foregroundMark x1="35547" y1="54375" x2="31016" y2="66875"/>
                        <a14:foregroundMark x1="31016" y1="66875" x2="36172" y2="57344"/>
                        <a14:foregroundMark x1="36172" y1="57344" x2="32578" y2="68281"/>
                        <a14:foregroundMark x1="32578" y1="68281" x2="37500" y2="62031"/>
                        <a14:foregroundMark x1="37500" y1="62031" x2="33438" y2="72188"/>
                        <a14:foregroundMark x1="33438" y1="72188" x2="38438" y2="65625"/>
                        <a14:foregroundMark x1="38438" y1="65625" x2="32813" y2="70313"/>
                        <a14:foregroundMark x1="32813" y1="70313" x2="26953" y2="67813"/>
                        <a14:foregroundMark x1="26953" y1="67813" x2="30938" y2="71563"/>
                        <a14:foregroundMark x1="30938" y1="71563" x2="34453" y2="55156"/>
                        <a14:foregroundMark x1="34453" y1="55156" x2="38906" y2="55469"/>
                        <a14:foregroundMark x1="38906" y1="55469" x2="38047" y2="46563"/>
                        <a14:foregroundMark x1="38047" y1="46563" x2="36484" y2="49375"/>
                        <a14:foregroundMark x1="45234" y1="38750" x2="49922" y2="35625"/>
                        <a14:foregroundMark x1="49922" y1="35625" x2="48047" y2="43281"/>
                        <a14:foregroundMark x1="48047" y1="43281" x2="51953" y2="36250"/>
                        <a14:foregroundMark x1="51953" y1="36250" x2="48906" y2="45938"/>
                        <a14:foregroundMark x1="48906" y1="45938" x2="54375" y2="36563"/>
                        <a14:foregroundMark x1="54375" y1="36563" x2="49609" y2="48125"/>
                        <a14:foregroundMark x1="49609" y1="48125" x2="56406" y2="38125"/>
                        <a14:foregroundMark x1="56406" y1="38125" x2="51016" y2="51094"/>
                        <a14:foregroundMark x1="51016" y1="51094" x2="55625" y2="47188"/>
                        <a14:foregroundMark x1="55625" y1="47188" x2="60938" y2="36563"/>
                        <a14:foregroundMark x1="60938" y1="36563" x2="55859" y2="39219"/>
                        <a14:foregroundMark x1="55859" y1="39219" x2="53906" y2="46719"/>
                        <a14:foregroundMark x1="53906" y1="46719" x2="57188" y2="34688"/>
                        <a14:foregroundMark x1="57188" y1="34688" x2="55703" y2="44219"/>
                        <a14:foregroundMark x1="55703" y1="44219" x2="50469" y2="57031"/>
                        <a14:foregroundMark x1="50469" y1="57031" x2="54844" y2="58438"/>
                        <a14:foregroundMark x1="54844" y1="58438" x2="50469" y2="60625"/>
                        <a14:foregroundMark x1="50469" y1="60625" x2="54375" y2="58594"/>
                        <a14:foregroundMark x1="54375" y1="58594" x2="50938" y2="62813"/>
                        <a14:foregroundMark x1="50938" y1="62813" x2="54688" y2="66250"/>
                        <a14:foregroundMark x1="54688" y1="66250" x2="50625" y2="49063"/>
                        <a14:foregroundMark x1="50625" y1="49063" x2="56641" y2="53594"/>
                        <a14:foregroundMark x1="56641" y1="53594" x2="59375" y2="61250"/>
                        <a14:foregroundMark x1="59375" y1="61250" x2="61094" y2="73594"/>
                        <a14:foregroundMark x1="61094" y1="73594" x2="59141" y2="45781"/>
                        <a14:foregroundMark x1="59141" y1="45781" x2="61172" y2="71719"/>
                        <a14:foregroundMark x1="61172" y1="71719" x2="61172" y2="32031"/>
                        <a14:foregroundMark x1="61172" y1="32031" x2="61953" y2="60938"/>
                        <a14:foregroundMark x1="61953" y1="60938" x2="62266" y2="35938"/>
                        <a14:foregroundMark x1="62266" y1="35938" x2="62422" y2="68438"/>
                        <a14:foregroundMark x1="62422" y1="68438" x2="64453" y2="41563"/>
                        <a14:foregroundMark x1="64453" y1="41563" x2="61875" y2="56094"/>
                        <a14:foregroundMark x1="61875" y1="56094" x2="62344" y2="64844"/>
                        <a14:foregroundMark x1="62344" y1="64844" x2="63594" y2="34688"/>
                        <a14:foregroundMark x1="63594" y1="34688" x2="64219" y2="62500"/>
                        <a14:foregroundMark x1="64219" y1="62500" x2="65625" y2="30469"/>
                        <a14:foregroundMark x1="65625" y1="30469" x2="65156" y2="60781"/>
                        <a14:foregroundMark x1="65156" y1="60781" x2="65859" y2="43906"/>
                        <a14:foregroundMark x1="65859" y1="43906" x2="66641" y2="55156"/>
                        <a14:foregroundMark x1="66641" y1="55156" x2="66875" y2="42656"/>
                        <a14:foregroundMark x1="66875" y1="42656" x2="68516" y2="58438"/>
                        <a14:foregroundMark x1="68516" y1="58438" x2="68750" y2="48906"/>
                        <a14:foregroundMark x1="68750" y1="48906" x2="69297" y2="56875"/>
                        <a14:foregroundMark x1="69297" y1="56875" x2="65547" y2="62813"/>
                        <a14:foregroundMark x1="65547" y1="62813" x2="68281" y2="51094"/>
                        <a14:foregroundMark x1="68281" y1="51094" x2="66797" y2="59688"/>
                        <a14:foregroundMark x1="66797" y1="59688" x2="65156" y2="51719"/>
                        <a14:foregroundMark x1="65156" y1="51719" x2="69297" y2="54844"/>
                        <a14:foregroundMark x1="69297" y1="54844" x2="69844" y2="63594"/>
                        <a14:foregroundMark x1="69844" y1="63594" x2="65625" y2="60469"/>
                        <a14:foregroundMark x1="65625" y1="60469" x2="65938" y2="49219"/>
                        <a14:foregroundMark x1="65938" y1="49219" x2="68438" y2="42656"/>
                        <a14:foregroundMark x1="68438" y1="42656" x2="68672" y2="47031"/>
                        <a14:foregroundMark x1="68828" y1="48438" x2="68438" y2="39063"/>
                        <a14:foregroundMark x1="68438" y1="39063" x2="70078" y2="46250"/>
                        <a14:foregroundMark x1="70078" y1="46250" x2="70078" y2="46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211" t="13987" r="23242" b="11794"/>
          <a:stretch>
            <a:fillRect/>
          </a:stretch>
        </p:blipFill>
        <p:spPr bwMode="auto">
          <a:xfrm>
            <a:off x="3923558" y="4344456"/>
            <a:ext cx="1707988" cy="1141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C78630-A704-7881-A807-4C058766FB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8343" y="4270168"/>
            <a:ext cx="2316415" cy="1426701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0E11DB9B-FAE4-7FAA-2244-91476242F02B}"/>
              </a:ext>
            </a:extLst>
          </p:cNvPr>
          <p:cNvSpPr/>
          <p:nvPr/>
        </p:nvSpPr>
        <p:spPr>
          <a:xfrm>
            <a:off x="2720098" y="4795271"/>
            <a:ext cx="1011382" cy="37649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5E4B5EEC-6227-D297-6808-87A619709F36}"/>
              </a:ext>
            </a:extLst>
          </p:cNvPr>
          <p:cNvSpPr/>
          <p:nvPr/>
        </p:nvSpPr>
        <p:spPr>
          <a:xfrm>
            <a:off x="5794924" y="4799900"/>
            <a:ext cx="1011382" cy="37649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37146B-5DD0-B204-3E5A-6CFD0A73F6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68299" y="4091910"/>
            <a:ext cx="2404728" cy="18963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49245FC-15D8-F8DA-5B6C-23E979D7C2F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21930" y="4330664"/>
            <a:ext cx="2404728" cy="141885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FF3A02C-1B69-1641-954D-AD6142EA9285}"/>
              </a:ext>
            </a:extLst>
          </p:cNvPr>
          <p:cNvSpPr txBox="1"/>
          <p:nvPr/>
        </p:nvSpPr>
        <p:spPr>
          <a:xfrm>
            <a:off x="408907" y="5912347"/>
            <a:ext cx="21952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Force field only optimised conformer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CC6380-8B91-AF8B-F0BB-4BBB3F998EB4}"/>
              </a:ext>
            </a:extLst>
          </p:cNvPr>
          <p:cNvSpPr txBox="1"/>
          <p:nvPr/>
        </p:nvSpPr>
        <p:spPr>
          <a:xfrm>
            <a:off x="3712032" y="5773847"/>
            <a:ext cx="21952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err="1"/>
              <a:t>xTB</a:t>
            </a:r>
            <a:r>
              <a:rPr lang="en-GB" b="1" dirty="0"/>
              <a:t> optimisation and single point energy calculation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3A4A8E-7638-4848-26DE-1069419BA349}"/>
              </a:ext>
            </a:extLst>
          </p:cNvPr>
          <p:cNvSpPr txBox="1"/>
          <p:nvPr/>
        </p:nvSpPr>
        <p:spPr>
          <a:xfrm>
            <a:off x="6968299" y="5912347"/>
            <a:ext cx="24258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Optimised conformer geometry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6B3C7E-64D1-0121-7778-CF75DC780BAD}"/>
              </a:ext>
            </a:extLst>
          </p:cNvPr>
          <p:cNvSpPr txBox="1"/>
          <p:nvPr/>
        </p:nvSpPr>
        <p:spPr>
          <a:xfrm>
            <a:off x="9535020" y="5910570"/>
            <a:ext cx="22964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QM energy properties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56EAE8-6424-D13C-204C-1F03684AD29B}"/>
              </a:ext>
            </a:extLst>
          </p:cNvPr>
          <p:cNvSpPr txBox="1"/>
          <p:nvPr/>
        </p:nvSpPr>
        <p:spPr>
          <a:xfrm>
            <a:off x="8540792" y="5972125"/>
            <a:ext cx="22964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6963519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BBEB6-C452-E5CE-90CB-1BF941936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xTB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76A78C-609C-0B24-A43D-44C3F3306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374519"/>
            <a:ext cx="5867400" cy="1447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3C9A0E-9121-7251-761C-54EFB3632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406990"/>
            <a:ext cx="5994400" cy="127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BAD061-D50F-8E7C-E00D-653E380D8303}"/>
              </a:ext>
            </a:extLst>
          </p:cNvPr>
          <p:cNvSpPr txBox="1"/>
          <p:nvPr/>
        </p:nvSpPr>
        <p:spPr>
          <a:xfrm>
            <a:off x="421277" y="2975629"/>
            <a:ext cx="11060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xTB runs in under a second compared to DFT which can take multiple hours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74A954-7C1D-9E0E-D1A3-85FF13A385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277" y="4050821"/>
            <a:ext cx="4114800" cy="596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458B4F4-BEB7-F91D-185A-69553DFBE6A7}"/>
              </a:ext>
            </a:extLst>
          </p:cNvPr>
          <p:cNvSpPr txBox="1"/>
          <p:nvPr/>
        </p:nvSpPr>
        <p:spPr>
          <a:xfrm>
            <a:off x="421277" y="3425086"/>
            <a:ext cx="101476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The outputs include optimises .mol file and .</a:t>
            </a:r>
            <a:r>
              <a:rPr lang="en-GB" sz="2400" dirty="0" err="1"/>
              <a:t>xyz</a:t>
            </a:r>
            <a:r>
              <a:rPr lang="en-GB" sz="2400" dirty="0"/>
              <a:t> file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0438E78-D813-8DCD-E821-C6CF522C39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3950" y="3961921"/>
            <a:ext cx="2324100" cy="7747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3B9A4D-71EC-AF14-AE98-B78D633F37DD}"/>
              </a:ext>
            </a:extLst>
          </p:cNvPr>
          <p:cNvSpPr txBox="1"/>
          <p:nvPr/>
        </p:nvSpPr>
        <p:spPr>
          <a:xfrm>
            <a:off x="421276" y="5640157"/>
            <a:ext cx="101476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QM properties can be extracted from the log file: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9A48DAB-9C1A-9BB2-F32C-F2D2D8077A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55923" y="4592928"/>
            <a:ext cx="3536225" cy="2094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703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26A11-F846-6D08-AAFF-1E549128A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9F510-3E95-66C3-476B-D886CF6C85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GB" dirty="0"/>
              <a:t>Molecule generation</a:t>
            </a:r>
          </a:p>
          <a:p>
            <a:pPr marL="971550" lvl="1" indent="-514350">
              <a:buAutoNum type="arabicPeriod"/>
            </a:pPr>
            <a:r>
              <a:rPr lang="en-GB" dirty="0"/>
              <a:t>SMILES</a:t>
            </a:r>
          </a:p>
          <a:p>
            <a:pPr marL="971550" lvl="1" indent="-514350">
              <a:buAutoNum type="arabicPeriod"/>
            </a:pPr>
            <a:r>
              <a:rPr lang="en-GB" dirty="0"/>
              <a:t>RDKit</a:t>
            </a:r>
          </a:p>
          <a:p>
            <a:pPr marL="971550" lvl="1" indent="-514350">
              <a:buAutoNum type="arabicPeriod"/>
            </a:pPr>
            <a:r>
              <a:rPr lang="en-GB" dirty="0"/>
              <a:t>Exporting molecules</a:t>
            </a:r>
          </a:p>
          <a:p>
            <a:pPr marL="971550" lvl="1" indent="-514350">
              <a:buAutoNum type="arabicPeriod"/>
            </a:pPr>
            <a:r>
              <a:rPr lang="en-GB" dirty="0"/>
              <a:t>Calculation descriptors</a:t>
            </a:r>
          </a:p>
          <a:p>
            <a:pPr marL="514350" indent="-514350">
              <a:buAutoNum type="arabicPeriod"/>
            </a:pPr>
            <a:r>
              <a:rPr lang="en-GB" dirty="0"/>
              <a:t>Modelling</a:t>
            </a:r>
          </a:p>
          <a:p>
            <a:pPr marL="971550" lvl="1" indent="-514350">
              <a:buAutoNum type="arabicPeriod"/>
            </a:pPr>
            <a:r>
              <a:rPr lang="en-GB" dirty="0"/>
              <a:t>DFT (quantum mechanics)</a:t>
            </a:r>
          </a:p>
          <a:p>
            <a:pPr marL="971550" lvl="1" indent="-514350">
              <a:buAutoNum type="arabicPeriod"/>
            </a:pPr>
            <a:r>
              <a:rPr lang="en-GB" dirty="0"/>
              <a:t>xTB (semi-empirical)</a:t>
            </a:r>
          </a:p>
          <a:p>
            <a:pPr marL="514350" indent="-514350">
              <a:buAutoNum type="arabicPeriod"/>
            </a:pPr>
            <a:endParaRPr lang="en-GB" dirty="0"/>
          </a:p>
          <a:p>
            <a:pPr marL="514350" indent="-514350">
              <a:buAutoNum type="arabicPeriod"/>
            </a:pPr>
            <a:endParaRPr lang="en-GB" dirty="0"/>
          </a:p>
          <a:p>
            <a:pPr marL="514350" indent="-514350"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525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1169F-9857-2706-A813-3C75C0C04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Prerequisites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B7EBE-7620-4D59-9FC7-39D77B5CA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536"/>
            <a:ext cx="10515600" cy="4351338"/>
          </a:xfrm>
        </p:spPr>
        <p:txBody>
          <a:bodyPr/>
          <a:lstStyle/>
          <a:p>
            <a:r>
              <a:rPr lang="en-GB" dirty="0"/>
              <a:t>Install python using </a:t>
            </a:r>
            <a:r>
              <a:rPr lang="en-GB" dirty="0">
                <a:hlinkClick r:id="rId3"/>
              </a:rPr>
              <a:t>conda</a:t>
            </a:r>
            <a:endParaRPr lang="en-GB" dirty="0"/>
          </a:p>
          <a:p>
            <a:r>
              <a:rPr lang="en-GB" dirty="0"/>
              <a:t>Install </a:t>
            </a:r>
            <a:r>
              <a:rPr lang="en-GB" dirty="0">
                <a:hlinkClick r:id="rId4"/>
              </a:rPr>
              <a:t>RDKit</a:t>
            </a:r>
            <a:r>
              <a:rPr lang="en-GB" dirty="0"/>
              <a:t> onto </a:t>
            </a:r>
            <a:r>
              <a:rPr lang="en-GB" dirty="0" err="1"/>
              <a:t>conda</a:t>
            </a:r>
            <a:r>
              <a:rPr lang="en-GB" dirty="0"/>
              <a:t> environment</a:t>
            </a:r>
          </a:p>
          <a:p>
            <a:r>
              <a:rPr lang="en-GB" dirty="0">
                <a:hlinkClick r:id="rId5"/>
              </a:rPr>
              <a:t>Jupyter notebooks</a:t>
            </a:r>
            <a:endParaRPr lang="en-GB" dirty="0"/>
          </a:p>
          <a:p>
            <a:r>
              <a:rPr lang="en-GB" dirty="0">
                <a:highlight>
                  <a:srgbClr val="FFFF00"/>
                </a:highlight>
              </a:rPr>
              <a:t>Download files from </a:t>
            </a:r>
            <a:r>
              <a:rPr lang="en-GB" dirty="0" err="1">
                <a:highlight>
                  <a:srgbClr val="FFFF00"/>
                </a:highlight>
              </a:rPr>
              <a:t>github</a:t>
            </a:r>
            <a:r>
              <a:rPr lang="en-GB" dirty="0">
                <a:highlight>
                  <a:srgbClr val="FFFF00"/>
                </a:highlight>
              </a:rPr>
              <a:t>: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767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30D90-B5DC-4867-9709-24777784FD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Molecule generation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1AEB60-94EA-9C58-9EAD-55D3F975BD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2490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F1B08-B964-29F9-03D2-BC6C316C0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RDKit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B6442-9407-170D-4873-E20640BF2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RDKit is a cheminformatics python package for cheminformatics</a:t>
            </a:r>
          </a:p>
          <a:p>
            <a:r>
              <a:rPr lang="en-GB" sz="2400" dirty="0"/>
              <a:t>It is used to generate computational representations of molecules</a:t>
            </a:r>
          </a:p>
          <a:p>
            <a:r>
              <a:rPr lang="en-GB" sz="2400" dirty="0"/>
              <a:t>RDKit molecules can be converted to 3D and undergo geometry optimisation</a:t>
            </a:r>
          </a:p>
          <a:p>
            <a:r>
              <a:rPr lang="en-GB" sz="2400" dirty="0"/>
              <a:t>The optimised molecules can be exported as input files for DFT and docking</a:t>
            </a:r>
          </a:p>
          <a:p>
            <a:r>
              <a:rPr lang="en-GB" sz="2400" dirty="0"/>
              <a:t>RDKit can also calculate various molecular properties (</a:t>
            </a:r>
            <a:r>
              <a:rPr lang="en-GB" sz="2400" dirty="0" err="1"/>
              <a:t>e.g</a:t>
            </a:r>
            <a:r>
              <a:rPr lang="en-GB" sz="2400" dirty="0"/>
              <a:t> molecular weight, total polar surface area, moments of inertia)</a:t>
            </a:r>
          </a:p>
          <a:p>
            <a:endParaRPr lang="en-GB" sz="2400" dirty="0"/>
          </a:p>
          <a:p>
            <a:r>
              <a:rPr lang="en-GB" sz="2400" dirty="0"/>
              <a:t>Molecules can be imported into RDKit from SMILES string or .mol/.</a:t>
            </a:r>
            <a:r>
              <a:rPr lang="en-GB" sz="2400" dirty="0" err="1"/>
              <a:t>sdf</a:t>
            </a:r>
            <a:r>
              <a:rPr lang="en-GB" sz="2400" dirty="0"/>
              <a:t> files</a:t>
            </a:r>
          </a:p>
        </p:txBody>
      </p:sp>
    </p:spTree>
    <p:extLst>
      <p:ext uri="{BB962C8B-B14F-4D97-AF65-F5344CB8AC3E}">
        <p14:creationId xmlns:p14="http://schemas.microsoft.com/office/powerpoint/2010/main" val="2042733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FF0FF-0E17-1C18-B57E-D599474FC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SMILES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1E0FFA-C460-E26A-85D8-184879E6A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94920"/>
            <a:ext cx="4587507" cy="8887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Simplified Molecular Input Line Entry System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AF2E04-7F1D-22B9-0074-4DEEC65C5B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1027906"/>
            <a:ext cx="5760187" cy="50553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13D569D-CFDE-8784-16D9-74EC804B5DAF}"/>
              </a:ext>
            </a:extLst>
          </p:cNvPr>
          <p:cNvSpPr txBox="1"/>
          <p:nvPr/>
        </p:nvSpPr>
        <p:spPr>
          <a:xfrm>
            <a:off x="838200" y="2045127"/>
            <a:ext cx="43594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Representation of molecules as text</a:t>
            </a:r>
          </a:p>
          <a:p>
            <a:endParaRPr lang="en-GB" sz="2000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B03A240-E1A9-1B73-661B-EDEC07AAC208}"/>
              </a:ext>
            </a:extLst>
          </p:cNvPr>
          <p:cNvGrpSpPr/>
          <p:nvPr/>
        </p:nvGrpSpPr>
        <p:grpSpPr>
          <a:xfrm>
            <a:off x="1765312" y="2504468"/>
            <a:ext cx="3046879" cy="1949068"/>
            <a:chOff x="1674183" y="2677632"/>
            <a:chExt cx="3046879" cy="194906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A23D1F4-F758-ACF1-2190-1BE369D8AECE}"/>
                </a:ext>
              </a:extLst>
            </p:cNvPr>
            <p:cNvSpPr txBox="1"/>
            <p:nvPr/>
          </p:nvSpPr>
          <p:spPr>
            <a:xfrm>
              <a:off x="2103740" y="3888036"/>
              <a:ext cx="21877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Paracetamol</a:t>
              </a: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02DE204-49A3-DFE2-5D4A-3BCEA347B35F}"/>
                </a:ext>
              </a:extLst>
            </p:cNvPr>
            <p:cNvGrpSpPr/>
            <p:nvPr/>
          </p:nvGrpSpPr>
          <p:grpSpPr>
            <a:xfrm>
              <a:off x="1674183" y="4257368"/>
              <a:ext cx="3046879" cy="369332"/>
              <a:chOff x="936247" y="5693237"/>
              <a:chExt cx="3046879" cy="369332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5EDA2DB-A202-49DB-0BD3-F7BF22887C16}"/>
                  </a:ext>
                </a:extLst>
              </p:cNvPr>
              <p:cNvSpPr txBox="1"/>
              <p:nvPr/>
            </p:nvSpPr>
            <p:spPr>
              <a:xfrm>
                <a:off x="936247" y="5693237"/>
                <a:ext cx="304687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GB" dirty="0"/>
                  <a:t>OC1=CC=C(NC(C)=O)C=C1</a:t>
                </a:r>
              </a:p>
            </p:txBody>
          </p:sp>
          <p:sp>
            <p:nvSpPr>
              <p:cNvPr id="10" name="Rounded Rectangle 9">
                <a:extLst>
                  <a:ext uri="{FF2B5EF4-FFF2-40B4-BE49-F238E27FC236}">
                    <a16:creationId xmlns:a16="http://schemas.microsoft.com/office/drawing/2014/main" id="{BD486240-5D7A-61F8-76D4-19C7CBE8ABB9}"/>
                  </a:ext>
                </a:extLst>
              </p:cNvPr>
              <p:cNvSpPr/>
              <p:nvPr/>
            </p:nvSpPr>
            <p:spPr>
              <a:xfrm>
                <a:off x="2255361" y="5731499"/>
                <a:ext cx="1008529" cy="292807"/>
              </a:xfrm>
              <a:prstGeom prst="roundRect">
                <a:avLst/>
              </a:prstGeom>
              <a:solidFill>
                <a:srgbClr val="E59EDD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58A0168C-211F-8EEF-4E56-249719CF45A3}"/>
                  </a:ext>
                </a:extLst>
              </p:cNvPr>
              <p:cNvSpPr/>
              <p:nvPr/>
            </p:nvSpPr>
            <p:spPr>
              <a:xfrm>
                <a:off x="1076960" y="5731499"/>
                <a:ext cx="170164" cy="292807"/>
              </a:xfrm>
              <a:prstGeom prst="roundRect">
                <a:avLst/>
              </a:prstGeom>
              <a:solidFill>
                <a:schemeClr val="accent4">
                  <a:lumMod val="40000"/>
                  <a:lumOff val="60000"/>
                  <a:alpha val="25098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ADDB0E6-6A7A-D170-6D88-3222EB9BDF35}"/>
                </a:ext>
              </a:extLst>
            </p:cNvPr>
            <p:cNvGrpSpPr/>
            <p:nvPr/>
          </p:nvGrpSpPr>
          <p:grpSpPr>
            <a:xfrm>
              <a:off x="2152846" y="2677632"/>
              <a:ext cx="1993887" cy="1097939"/>
              <a:chOff x="1414910" y="4113501"/>
              <a:chExt cx="1993887" cy="1097939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6885A751-7FE7-0EBC-DACA-3AF986A9BE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10576" y="4119605"/>
                <a:ext cx="1898221" cy="1045088"/>
              </a:xfrm>
              <a:prstGeom prst="rect">
                <a:avLst/>
              </a:prstGeom>
            </p:spPr>
          </p:pic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31A23D9D-CEF7-5756-DBF8-32EF9F01552C}"/>
                  </a:ext>
                </a:extLst>
              </p:cNvPr>
              <p:cNvSpPr/>
              <p:nvPr/>
            </p:nvSpPr>
            <p:spPr>
              <a:xfrm>
                <a:off x="2628901" y="4113501"/>
                <a:ext cx="724404" cy="898337"/>
              </a:xfrm>
              <a:prstGeom prst="roundRect">
                <a:avLst/>
              </a:prstGeom>
              <a:solidFill>
                <a:srgbClr val="E59EDD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92A19377-AB54-FB79-7CE1-849565DE1B4D}"/>
                  </a:ext>
                </a:extLst>
              </p:cNvPr>
              <p:cNvSpPr/>
              <p:nvPr/>
            </p:nvSpPr>
            <p:spPr>
              <a:xfrm rot="19699275">
                <a:off x="1414910" y="4852750"/>
                <a:ext cx="453586" cy="358690"/>
              </a:xfrm>
              <a:prstGeom prst="roundRect">
                <a:avLst/>
              </a:prstGeom>
              <a:solidFill>
                <a:schemeClr val="accent4">
                  <a:lumMod val="40000"/>
                  <a:lumOff val="60000"/>
                  <a:alpha val="25098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79E4570B-516D-170B-4223-2CB92C2866B5}"/>
              </a:ext>
            </a:extLst>
          </p:cNvPr>
          <p:cNvSpPr txBox="1"/>
          <p:nvPr/>
        </p:nvSpPr>
        <p:spPr>
          <a:xfrm>
            <a:off x="947328" y="4615055"/>
            <a:ext cx="30468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Save to a .csv file: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5CE16F7-7882-2ED5-E3F0-5CA72284D620}"/>
              </a:ext>
            </a:extLst>
          </p:cNvPr>
          <p:cNvSpPr txBox="1"/>
          <p:nvPr/>
        </p:nvSpPr>
        <p:spPr>
          <a:xfrm>
            <a:off x="5928092" y="65857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b="1" dirty="0"/>
              <a:t>Obtained using ChemDraw and copying as SMILES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65E1EDA-2D02-59F2-C9B2-4D158FC804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6952" y="5007534"/>
            <a:ext cx="3810000" cy="135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787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6BB8E-38B0-95BB-7746-75BCE8EAA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RDKit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23D612-83E2-F261-AEE3-A20A64211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8160"/>
            <a:ext cx="10070432" cy="4896018"/>
          </a:xfrm>
        </p:spPr>
        <p:txBody>
          <a:bodyPr>
            <a:normAutofit/>
          </a:bodyPr>
          <a:lstStyle/>
          <a:p>
            <a:pPr marL="457200" indent="-457200">
              <a:buAutoNum type="arabicParenR"/>
            </a:pPr>
            <a:r>
              <a:rPr lang="en-GB" sz="2000" dirty="0"/>
              <a:t>Import packages and molecules csv into notebook</a:t>
            </a:r>
          </a:p>
          <a:p>
            <a:pPr marL="457200" indent="-457200">
              <a:buAutoNum type="arabicParenR"/>
            </a:pPr>
            <a:r>
              <a:rPr lang="en-GB" sz="2000" dirty="0"/>
              <a:t>Create rdkit object from SMILES gives 2D structure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EB70486-1F0E-5A8F-CFE4-57D60D96D67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52607"/>
          <a:stretch>
            <a:fillRect/>
          </a:stretch>
        </p:blipFill>
        <p:spPr>
          <a:xfrm>
            <a:off x="838200" y="4574414"/>
            <a:ext cx="3804789" cy="193857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3119085-1D45-369B-A87C-F8EF932F8D70}"/>
              </a:ext>
            </a:extLst>
          </p:cNvPr>
          <p:cNvSpPr txBox="1"/>
          <p:nvPr/>
        </p:nvSpPr>
        <p:spPr>
          <a:xfrm>
            <a:off x="838200" y="4198177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3)   Visualise imported compounds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DA2F62-880F-D7CF-21F3-505FC1B7D8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021857"/>
            <a:ext cx="7772400" cy="205172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951468E-9AE3-2985-B19A-2ECC369B7F6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8522" r="35736"/>
          <a:stretch>
            <a:fillRect/>
          </a:stretch>
        </p:blipFill>
        <p:spPr>
          <a:xfrm>
            <a:off x="4724400" y="4781242"/>
            <a:ext cx="2445107" cy="169660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4088619-EB64-23DB-299E-BB97496FF598}"/>
              </a:ext>
            </a:extLst>
          </p:cNvPr>
          <p:cNvSpPr txBox="1"/>
          <p:nvPr/>
        </p:nvSpPr>
        <p:spPr>
          <a:xfrm>
            <a:off x="7712771" y="43661"/>
            <a:ext cx="473526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/>
              <a:t>See c</a:t>
            </a:r>
            <a:r>
              <a:rPr lang="en-GB" sz="1800" b="1" dirty="0"/>
              <a:t>ontent files:</a:t>
            </a:r>
          </a:p>
          <a:p>
            <a:pPr marL="0" indent="0">
              <a:buNone/>
            </a:pPr>
            <a:r>
              <a:rPr lang="en-GB" sz="1800" dirty="0" err="1"/>
              <a:t>Jupyter</a:t>
            </a:r>
            <a:r>
              <a:rPr lang="en-GB" sz="1800" dirty="0"/>
              <a:t> notebook: </a:t>
            </a:r>
            <a:r>
              <a:rPr lang="en-GB" sz="1800" dirty="0" err="1"/>
              <a:t>comp_chem_intro.ipynb</a:t>
            </a:r>
            <a:endParaRPr lang="en-GB" sz="1800" dirty="0"/>
          </a:p>
          <a:p>
            <a:pPr marL="0" indent="0">
              <a:buNone/>
            </a:pPr>
            <a:r>
              <a:rPr lang="en-GB" dirty="0"/>
              <a:t>csv file: </a:t>
            </a:r>
            <a:r>
              <a:rPr lang="en-GB" dirty="0" err="1"/>
              <a:t>compound_smiles.csv</a:t>
            </a:r>
            <a:endParaRPr lang="en-GB" sz="1800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BDA6D16D-B77A-3FDD-F4A8-D41C0ADA07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90431" y="1027906"/>
            <a:ext cx="2957225" cy="111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404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995A5-B32A-4CD5-3960-A3E19F64E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RDKit: 3D molecule generation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C0CE60-6127-D2CE-4E3E-A11C0DB05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493862" y="4283599"/>
            <a:ext cx="3679249" cy="22034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4FD0B0-2D7D-494C-4F9F-7541AB994D33}"/>
              </a:ext>
            </a:extLst>
          </p:cNvPr>
          <p:cNvSpPr txBox="1"/>
          <p:nvPr/>
        </p:nvSpPr>
        <p:spPr>
          <a:xfrm>
            <a:off x="838200" y="1472676"/>
            <a:ext cx="86349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3D structures can be produced from SMILES using the function below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61E29C2-4FBD-EEE6-FC71-C7AD590192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119" y="1842008"/>
            <a:ext cx="8634986" cy="18229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401A326-BF3D-59F1-C645-B57D95D27851}"/>
              </a:ext>
            </a:extLst>
          </p:cNvPr>
          <p:cNvSpPr txBox="1"/>
          <p:nvPr/>
        </p:nvSpPr>
        <p:spPr>
          <a:xfrm>
            <a:off x="862583" y="3816269"/>
            <a:ext cx="10153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The </a:t>
            </a:r>
            <a:r>
              <a:rPr lang="en-GB" sz="2000" dirty="0" err="1"/>
              <a:t>Pymol</a:t>
            </a:r>
            <a:r>
              <a:rPr lang="en-GB" sz="2000" dirty="0"/>
              <a:t> toolkit enables visualisation of the 3D molecules (install </a:t>
            </a:r>
            <a:r>
              <a:rPr lang="en-GB" sz="2000" dirty="0" err="1"/>
              <a:t>pymol</a:t>
            </a:r>
            <a:r>
              <a:rPr lang="en-GB" sz="2000" dirty="0"/>
              <a:t> on </a:t>
            </a:r>
            <a:r>
              <a:rPr lang="en-GB" sz="2000" dirty="0" err="1"/>
              <a:t>conda</a:t>
            </a:r>
            <a:r>
              <a:rPr lang="en-GB" sz="2000" dirty="0"/>
              <a:t>)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C33E23E-58BB-EAC0-0020-3D91EF972D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119" y="4185601"/>
            <a:ext cx="3988139" cy="230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046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1A77B-1D3A-B3A2-3F6A-79F929A5B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Exporting molecules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44806C-B8F6-A297-AA91-36A88A077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0976" y="1561013"/>
            <a:ext cx="3730537" cy="34625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49AA9FA-6E7C-BB49-045A-DCD41D37BB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487" y="2092162"/>
            <a:ext cx="4305300" cy="2400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7D07078-7DC5-4621-A244-EA013B4AAC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9549" y="1428750"/>
            <a:ext cx="34798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4487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5940</TotalTime>
  <Words>933</Words>
  <Application>Microsoft Macintosh PowerPoint</Application>
  <PresentationFormat>Widescreen</PresentationFormat>
  <Paragraphs>118</Paragraphs>
  <Slides>19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Aptos</vt:lpstr>
      <vt:lpstr>Aptos Display</vt:lpstr>
      <vt:lpstr>Arial</vt:lpstr>
      <vt:lpstr>Wingdings</vt:lpstr>
      <vt:lpstr>Office Theme</vt:lpstr>
      <vt:lpstr>Introduction to Computational Chemistry</vt:lpstr>
      <vt:lpstr>Contents</vt:lpstr>
      <vt:lpstr>Prerequisites </vt:lpstr>
      <vt:lpstr>Molecule generation </vt:lpstr>
      <vt:lpstr>RDKit</vt:lpstr>
      <vt:lpstr>SMILES</vt:lpstr>
      <vt:lpstr>RDKit</vt:lpstr>
      <vt:lpstr>RDKit: 3D molecule generation</vt:lpstr>
      <vt:lpstr>Exporting molecules</vt:lpstr>
      <vt:lpstr>Calculating properties and descriptors</vt:lpstr>
      <vt:lpstr>Modelling</vt:lpstr>
      <vt:lpstr>Density Functional Theory (DFT)</vt:lpstr>
      <vt:lpstr>Open Babel</vt:lpstr>
      <vt:lpstr>Automated gaussian file generation</vt:lpstr>
      <vt:lpstr>Gaussian input generation</vt:lpstr>
      <vt:lpstr>Gaussian input generation output</vt:lpstr>
      <vt:lpstr>Gaussian multi-job submission (HPC)</vt:lpstr>
      <vt:lpstr>xTB: semi-empirical eXtended Tight Binding </vt:lpstr>
      <vt:lpstr>xTB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Molly Bartlett</dc:creator>
  <cp:lastModifiedBy>Molly Bartlett</cp:lastModifiedBy>
  <cp:revision>1</cp:revision>
  <dcterms:created xsi:type="dcterms:W3CDTF">2025-10-17T14:22:15Z</dcterms:created>
  <dcterms:modified xsi:type="dcterms:W3CDTF">2025-10-21T17:22:16Z</dcterms:modified>
</cp:coreProperties>
</file>

<file path=docProps/thumbnail.jpeg>
</file>